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4"/>
  </p:notesMasterIdLst>
  <p:handoutMasterIdLst>
    <p:handoutMasterId r:id="rId25"/>
  </p:handoutMasterIdLst>
  <p:sldIdLst>
    <p:sldId id="261" r:id="rId3"/>
    <p:sldId id="389" r:id="rId4"/>
    <p:sldId id="482" r:id="rId5"/>
    <p:sldId id="503" r:id="rId6"/>
    <p:sldId id="470" r:id="rId7"/>
    <p:sldId id="445" r:id="rId8"/>
    <p:sldId id="439" r:id="rId9"/>
    <p:sldId id="519" r:id="rId10"/>
    <p:sldId id="520" r:id="rId11"/>
    <p:sldId id="505" r:id="rId12"/>
    <p:sldId id="510" r:id="rId13"/>
    <p:sldId id="507" r:id="rId14"/>
    <p:sldId id="506" r:id="rId15"/>
    <p:sldId id="508" r:id="rId16"/>
    <p:sldId id="509" r:id="rId17"/>
    <p:sldId id="511" r:id="rId18"/>
    <p:sldId id="517" r:id="rId19"/>
    <p:sldId id="518" r:id="rId20"/>
    <p:sldId id="513" r:id="rId21"/>
    <p:sldId id="501" r:id="rId22"/>
    <p:sldId id="317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027863-985B-9AA0-7022-E3D8814A7516}" name="Yi Yang" initials="YY" userId="S::yi.yang@kuleuven.be::fc7f76af-c614-4cf5-96ba-ca5d5dae3d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 autoAdjust="0"/>
    <p:restoredTop sz="87746"/>
  </p:normalViewPr>
  <p:slideViewPr>
    <p:cSldViewPr snapToGrid="0" snapToObjects="1">
      <p:cViewPr varScale="1">
        <p:scale>
          <a:sx n="103" d="100"/>
          <a:sy n="103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15-05-2024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15-05-2024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7480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1162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474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031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T1: </a:t>
            </a:r>
            <a:r>
              <a:rPr lang="en-US" sz="1200" dirty="0">
                <a:effectLst/>
                <a:latin typeface="CMR10"/>
              </a:rPr>
              <a:t>the time taken for the </a:t>
            </a:r>
            <a:r>
              <a:rPr lang="en-US" sz="1200" dirty="0" err="1">
                <a:effectLst/>
                <a:latin typeface="CMTI10"/>
              </a:rPr>
              <a:t>vGOAL</a:t>
            </a:r>
            <a:r>
              <a:rPr lang="en-US" sz="1200" dirty="0">
                <a:effectLst/>
                <a:latin typeface="CMTI10"/>
              </a:rPr>
              <a:t> </a:t>
            </a:r>
            <a:r>
              <a:rPr lang="en-US" sz="1200" dirty="0">
                <a:effectLst/>
                <a:latin typeface="CMR10"/>
              </a:rPr>
              <a:t>interpreter </a:t>
            </a:r>
            <a:r>
              <a:rPr lang="en-BE" dirty="0"/>
              <a:t>wi</a:t>
            </a:r>
            <a:r>
              <a:rPr lang="en-US" dirty="0" err="1"/>
              <a:t>th</a:t>
            </a:r>
            <a:r>
              <a:rPr lang="en-BE" dirty="0"/>
              <a:t>out SAT-solving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E" dirty="0"/>
              <a:t>T2: </a:t>
            </a:r>
            <a:r>
              <a:rPr lang="en-US" sz="1200" dirty="0">
                <a:effectLst/>
                <a:latin typeface="CMR10"/>
              </a:rPr>
              <a:t>the time taken for the </a:t>
            </a:r>
            <a:r>
              <a:rPr lang="en-US" sz="1200" dirty="0" err="1">
                <a:effectLst/>
                <a:latin typeface="CMTI10"/>
              </a:rPr>
              <a:t>vGOAL</a:t>
            </a:r>
            <a:r>
              <a:rPr lang="en-US" sz="1200" dirty="0">
                <a:effectLst/>
                <a:latin typeface="CMTI10"/>
              </a:rPr>
              <a:t> </a:t>
            </a:r>
            <a:r>
              <a:rPr lang="en-US" sz="1200" dirty="0">
                <a:effectLst/>
                <a:latin typeface="CMR10"/>
              </a:rPr>
              <a:t>interpreter </a:t>
            </a:r>
            <a:r>
              <a:rPr lang="en-BE" dirty="0"/>
              <a:t>with SAT-solving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8657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1763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600" dirty="0"/>
              <a:t>Concerns: task completion, error handling, efficiency, collision among agents and obstacles</a:t>
            </a:r>
            <a:endParaRPr kumimoji="1"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1110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231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983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altLang="zh-CN" sz="1200" dirty="0"/>
              <a:t>The generated model is the minimal model.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19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altLang="zh-CN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13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064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BE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903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556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2611-2EE3-0943-A61F-F2EAAB5A92D8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28AB-4EB3-8C4B-A2E1-180B64F1845E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309F-EEC1-1946-91E7-E6A2E72C631A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604A-A5D2-F84E-B604-AAAB8E0626E2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728A-ACD6-5C4B-B254-5E7DAB7DB44B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2A1F-4CC9-8042-922C-3121B2DEB335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EF4B3-DE43-DD42-98B5-0DAF130797C4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149A-883B-9840-94BC-5C029CB25C31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DB2D9-2C56-8A48-979A-869E4A05023E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F756-8692-5347-898B-2D8C3F33664D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1C3F9A7-B37F-E540-89D9-55C56C9427A8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Computer Science, DistriNet, Yi Yang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4DC6EAF-2170-7F4C-8361-DC8AF9AC3955}" type="datetime1">
              <a:rPr lang="zh-CN" altLang="en-US" smtClean="0"/>
              <a:t>2024/5/15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Computer Science, DistriNet, Yi Yang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840827" y="1069491"/>
            <a:ext cx="10510345" cy="4024798"/>
          </a:xfrm>
        </p:spPr>
        <p:txBody>
          <a:bodyPr/>
          <a:lstStyle/>
          <a:p>
            <a:pPr algn="ctr"/>
            <a:r>
              <a:rPr lang="de-DE" altLang="zh-CN" dirty="0" err="1">
                <a:latin typeface="Helvetica Neue" panose="02000503000000020004" pitchFamily="2" charset="0"/>
              </a:rPr>
              <a:t>Enhancing</a:t>
            </a:r>
            <a:r>
              <a:rPr lang="de-DE" altLang="zh-CN" dirty="0">
                <a:latin typeface="Helvetica Neue" panose="02000503000000020004" pitchFamily="2" charset="0"/>
              </a:rPr>
              <a:t> Confidence </a:t>
            </a:r>
            <a:r>
              <a:rPr lang="de-DE" altLang="zh-CN" dirty="0" err="1">
                <a:latin typeface="Helvetica Neue" panose="02000503000000020004" pitchFamily="2" charset="0"/>
              </a:rPr>
              <a:t>of</a:t>
            </a:r>
            <a:r>
              <a:rPr lang="de-DE" altLang="zh-CN" dirty="0">
                <a:latin typeface="Helvetica Neue" panose="02000503000000020004" pitchFamily="2" charset="0"/>
              </a:rPr>
              <a:t> </a:t>
            </a:r>
            <a:r>
              <a:rPr lang="de-DE" altLang="zh-CN" dirty="0" err="1">
                <a:latin typeface="Helvetica Neue" panose="02000503000000020004" pitchFamily="2" charset="0"/>
              </a:rPr>
              <a:t>the</a:t>
            </a:r>
            <a:r>
              <a:rPr lang="de-DE" altLang="zh-CN" dirty="0">
                <a:latin typeface="Helvetica Neue" panose="02000503000000020004" pitchFamily="2" charset="0"/>
              </a:rPr>
              <a:t> </a:t>
            </a:r>
            <a:r>
              <a:rPr lang="de-DE" altLang="zh-CN" dirty="0" err="1">
                <a:latin typeface="Helvetica Neue" panose="02000503000000020004" pitchFamily="2" charset="0"/>
              </a:rPr>
              <a:t>vGOAL</a:t>
            </a:r>
            <a:r>
              <a:rPr lang="de-DE" altLang="zh-CN" dirty="0">
                <a:latin typeface="Helvetica Neue" panose="02000503000000020004" pitchFamily="2" charset="0"/>
              </a:rPr>
              <a:t> Interpreter </a:t>
            </a:r>
            <a:r>
              <a:rPr lang="de-DE" altLang="zh-CN" dirty="0" err="1">
                <a:latin typeface="Helvetica Neue" panose="02000503000000020004" pitchFamily="2" charset="0"/>
              </a:rPr>
              <a:t>Using</a:t>
            </a:r>
            <a:r>
              <a:rPr lang="de-DE" altLang="zh-CN" dirty="0">
                <a:latin typeface="Helvetica Neue" panose="02000503000000020004" pitchFamily="2" charset="0"/>
              </a:rPr>
              <a:t> SAT </a:t>
            </a:r>
            <a:r>
              <a:rPr lang="de-DE" altLang="zh-CN" dirty="0" err="1">
                <a:latin typeface="Helvetica Neue" panose="02000503000000020004" pitchFamily="2" charset="0"/>
              </a:rPr>
              <a:t>Solving</a:t>
            </a:r>
            <a:br>
              <a:rPr lang="de-DE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3274324" y="5364771"/>
            <a:ext cx="6526219" cy="1031618"/>
          </a:xfrm>
        </p:spPr>
        <p:txBody>
          <a:bodyPr>
            <a:normAutofit/>
          </a:bodyPr>
          <a:lstStyle/>
          <a:p>
            <a:pPr algn="ctr"/>
            <a:r>
              <a:rPr lang="nl-NL" dirty="0" err="1"/>
              <a:t>DistriNet</a:t>
            </a:r>
            <a:r>
              <a:rPr lang="nl-NL" dirty="0"/>
              <a:t> Research Group </a:t>
            </a:r>
          </a:p>
          <a:p>
            <a:pPr algn="ctr"/>
            <a:r>
              <a:rPr lang="nl-NL" dirty="0" err="1"/>
              <a:t>Yi</a:t>
            </a:r>
            <a:r>
              <a:rPr lang="nl-NL" dirty="0"/>
              <a:t> Yang, Tom Holvoet</a:t>
            </a: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10</a:t>
            </a:fld>
            <a:endParaRPr lang="nl-NL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SAT-Encoding Algorithm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BE" dirty="0"/>
                  <a:t>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𝑟𝑢𝑙𝑒𝑠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𝑎𝑡𝑜𝑚𝑠</m:t>
                    </m:r>
                  </m:oMath>
                </a14:m>
                <a:r>
                  <a:rPr lang="en-BE" dirty="0"/>
                  <a:t>: the inputs of the minimal model genration</a:t>
                </a:r>
              </a:p>
              <a:p>
                <a:pPr lvl="1"/>
                <a:r>
                  <a:rPr lang="en-BE" dirty="0"/>
                  <a:t>M: the outputs of the minimal model generation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BE" dirty="0"/>
                  <a:t>Output: CNF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BE" dirty="0"/>
                  <a:t>Case Analysis: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BE" dirty="0">
                    <a:solidFill>
                      <a:srgbClr val="FF0000"/>
                    </a:solidFill>
                  </a:rPr>
                  <a:t>M is the minimal model of T.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BE" dirty="0"/>
                  <a:t>M is a model of T, but it is not the minimal one.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BE" dirty="0"/>
                  <a:t>M is not a model of T.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BE" dirty="0"/>
                  <a:t>Proposition: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BE" dirty="0"/>
                  <a:t>The SAT-encoding algor</a:t>
                </a:r>
                <a:r>
                  <a:rPr lang="en-US" dirty="0" err="1"/>
                  <a:t>i</a:t>
                </a:r>
                <a:r>
                  <a:rPr lang="en-BE" dirty="0"/>
                  <a:t>thm generates a satisfiable CNF iff the output is the minimal model of the input.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  <a:blipFill>
                <a:blip r:embed="rId2"/>
                <a:stretch>
                  <a:fillRect l="-814" t="-18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09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11</a:t>
            </a:fld>
            <a:endParaRPr lang="nl-NL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SAT-Encoding Algorithm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BE" dirty="0"/>
                  <a:t>Example 1: The output is the minimal model.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𝑟𝑢𝑙𝑒𝑠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𝑎𝑡𝑜𝑚𝑠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BE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BE" dirty="0"/>
              </a:p>
              <a:p>
                <a:r>
                  <a:rPr lang="en-BE" dirty="0"/>
                  <a:t>Step 1: Initialization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←∅,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𝐶h𝑒𝑐𝑘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𝑀𝑖𝑛𝐺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←{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:∅}</m:t>
                    </m:r>
                  </m:oMath>
                </a14:m>
                <a:endParaRPr lang="en-BE" dirty="0"/>
              </a:p>
              <a:p>
                <a:r>
                  <a:rPr lang="en-BE" dirty="0"/>
                  <a:t>Step 2: Expand CNF by handling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𝑟𝑢𝑙𝑒𝑠</m:t>
                    </m:r>
                  </m:oMath>
                </a14:m>
                <a:endParaRPr lang="en-BE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𝑀𝑖𝑛𝐺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𝐶h𝑒𝑐𝑘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  <a:blipFill>
                <a:blip r:embed="rId2"/>
                <a:stretch>
                  <a:fillRect l="-698" t="-781" b="-7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34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12</a:t>
            </a:fld>
            <a:endParaRPr lang="nl-NL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SAT-Encoding Algorithm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</p:spPr>
            <p:txBody>
              <a:bodyPr>
                <a:noAutofit/>
              </a:bodyPr>
              <a:lstStyle/>
              <a:p>
                <a:r>
                  <a:rPr lang="en-BE" dirty="0"/>
                  <a:t>Step 3: Expand CNF by </a:t>
                </a:r>
                <a:r>
                  <a:rPr lang="en-US" dirty="0"/>
                  <a:t>encoding the condition for minimal model generation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𝑀𝑖𝑛𝐺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4: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𝐶h𝑒𝑐𝑘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, expand CNF by adding all minimal negative atoms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,{¬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}}</m:t>
                    </m:r>
                  </m:oMath>
                </a14:m>
                <a:endParaRPr lang="en-BE" dirty="0"/>
              </a:p>
              <a:p>
                <a:pPr lvl="1"/>
                <a:endParaRPr lang="en-BE" dirty="0"/>
              </a:p>
              <a:p>
                <a:r>
                  <a:rPr lang="en-BE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𝐶𝑁𝐹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,{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BE" dirty="0"/>
              </a:p>
              <a:p>
                <a:pPr lvl="1"/>
                <a:endParaRPr lang="en-BE" dirty="0"/>
              </a:p>
              <a:p>
                <a:r>
                  <a:rPr lang="en-BE" dirty="0"/>
                  <a:t>CNF is </a:t>
                </a:r>
                <a:r>
                  <a:rPr lang="en-BE" dirty="0">
                    <a:solidFill>
                      <a:srgbClr val="FF0000"/>
                    </a:solidFill>
                  </a:rPr>
                  <a:t>satisfiable </a:t>
                </a:r>
                <a:r>
                  <a:rPr lang="en-BE" dirty="0"/>
                  <a:t>when: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𝑇𝑟𝑢𝑒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𝑇𝑟𝑢𝑒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𝑇𝑟𝑢𝑒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𝐹𝑎𝑙𝑠𝑒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𝐹𝑎𝑙𝑠𝑒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𝐹𝑎𝑙𝑠𝑒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𝐹𝑎𝑙𝑠𝑒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𝐹𝑎𝑙𝑠𝑒</m:t>
                    </m:r>
                  </m:oMath>
                </a14:m>
                <a:r>
                  <a:rPr lang="en-BE" dirty="0"/>
                  <a:t>.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BE" sz="2000" dirty="0"/>
              </a:p>
              <a:p>
                <a:endParaRPr lang="en-BE" sz="20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  <a:blipFill>
                <a:blip r:embed="rId3"/>
                <a:stretch>
                  <a:fillRect l="-814" t="-781" b="-182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882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13</a:t>
            </a:fld>
            <a:endParaRPr lang="nl-NL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SAT-Encoding Algorithm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BE" dirty="0"/>
                  <a:t>Example 2: The output is a model but not a minimal model.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𝑟𝑢𝑙𝑒𝑠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𝑎𝑡𝑜𝑚𝑠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BE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BE" dirty="0"/>
              </a:p>
              <a:p>
                <a:pPr lvl="1"/>
                <a:endParaRPr lang="en-BE" dirty="0"/>
              </a:p>
              <a:p>
                <a:r>
                  <a:rPr lang="en-BE" dirty="0"/>
                  <a:t>Step 1: Initialization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←∅,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𝐶h𝑒𝑐𝑘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𝑀𝑖𝑛𝐺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←{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:∅,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  <a:p>
                <a:pPr lvl="1"/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  <a:blipFill>
                <a:blip r:embed="rId3"/>
                <a:stretch>
                  <a:fillRect l="-814" t="-7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74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14</a:t>
            </a:fld>
            <a:endParaRPr lang="nl-NL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SAT-Encoding Algorithm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BE" dirty="0"/>
                  <a:t>Step 2: Expand CNF by handling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𝑟𝑢𝑙𝑒𝑠</m:t>
                    </m:r>
                  </m:oMath>
                </a14:m>
                <a:endParaRPr lang="en-BE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𝑀𝑖𝑛𝐺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𝐶h𝑒𝑐𝑘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BE" dirty="0"/>
                  <a:t>Step 3: Expand CNF by </a:t>
                </a:r>
                <a:r>
                  <a:rPr lang="en-US" dirty="0"/>
                  <a:t>encoding the condition for minimal model generation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𝑀𝑖𝑛𝐺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4: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𝑐h𝑒𝑐𝑘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≠∅</m:t>
                    </m:r>
                  </m:oMath>
                </a14:m>
                <a:r>
                  <a:rPr lang="en-US" dirty="0"/>
                  <a:t>, Assign an unsatisfiable clause to CNF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←{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  <a:p>
                <a:pPr lvl="1"/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  <a:blipFill>
                <a:blip r:embed="rId2"/>
                <a:stretch>
                  <a:fillRect l="-814" t="-1823" b="-10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321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15</a:t>
            </a:fld>
            <a:endParaRPr lang="nl-NL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SAT-Encoding Algorithm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Example 3: The output is not a model of the input.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𝑟𝑢𝑙𝑒𝑠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𝑎𝑡𝑜𝑚𝑠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BE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BE" dirty="0"/>
                  <a:t>Step 1: Initialization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←∅,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𝐶h𝑒𝑐𝑘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𝑀𝑖𝑛𝐺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←∅</m:t>
                    </m:r>
                  </m:oMath>
                </a14:m>
                <a:endParaRPr lang="en-BE" dirty="0"/>
              </a:p>
              <a:p>
                <a:r>
                  <a:rPr lang="en-BE" dirty="0"/>
                  <a:t>Step 2: Expand CNF by handling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𝑟𝑢𝑙𝑒𝑠</m:t>
                    </m:r>
                  </m:oMath>
                </a14:m>
                <a:endParaRPr lang="en-BE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𝐶h𝑒𝑐𝑘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←∅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  <a:p>
                <a:pPr lvl="1"/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  <a:blipFill>
                <a:blip r:embed="rId3"/>
                <a:stretch>
                  <a:fillRect l="-814" t="-1823" b="-156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712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16</a:t>
            </a:fld>
            <a:endParaRPr lang="nl-NL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SAT-Encoding Algorithm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</p:spPr>
            <p:txBody>
              <a:bodyPr>
                <a:normAutofit/>
              </a:bodyPr>
              <a:lstStyle/>
              <a:p>
                <a:r>
                  <a:rPr lang="en-BE" dirty="0"/>
                  <a:t>Step 3: Expand CNF by </a:t>
                </a:r>
                <a:r>
                  <a:rPr lang="en-US" dirty="0"/>
                  <a:t>encoding the condition for minimal model generation</a:t>
                </a:r>
              </a:p>
              <a:p>
                <a:endParaRPr lang="en-US" dirty="0"/>
              </a:p>
              <a:p>
                <a:r>
                  <a:rPr lang="en-US" dirty="0"/>
                  <a:t>Step 4: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𝐶h𝑒𝑐𝑘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dirty="0"/>
                  <a:t>, expand CNF by adding all minimal negative atoms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𝐶𝑁𝐹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,{¬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}}</m:t>
                    </m:r>
                  </m:oMath>
                </a14:m>
                <a:endParaRPr lang="en-BE" dirty="0"/>
              </a:p>
              <a:p>
                <a:endParaRPr lang="en-BE" dirty="0"/>
              </a:p>
              <a:p>
                <a:r>
                  <a:rPr lang="en-BE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𝐶𝑁𝐹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}}</m:t>
                      </m:r>
                    </m:oMath>
                  </m:oMathPara>
                </a14:m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  <a:p>
                <a:r>
                  <a:rPr lang="en-BE" dirty="0"/>
                  <a:t>The CNF is </a:t>
                </a:r>
                <a:r>
                  <a:rPr lang="en-BE" dirty="0">
                    <a:solidFill>
                      <a:srgbClr val="FF0000"/>
                    </a:solidFill>
                  </a:rPr>
                  <a:t>not satisfiable</a:t>
                </a:r>
                <a:r>
                  <a:rPr lang="en-BE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r>
                  <a:rPr lang="en-B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r>
                  <a:rPr lang="en-BE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endParaRPr lang="en-BE" dirty="0"/>
              </a:p>
              <a:p>
                <a:endParaRPr lang="en-BE" dirty="0"/>
              </a:p>
              <a:p>
                <a:endParaRPr lang="en-BE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BE" dirty="0"/>
              </a:p>
              <a:p>
                <a:pPr marL="0" indent="0">
                  <a:buNone/>
                </a:pPr>
                <a:endParaRPr lang="en-BE" dirty="0"/>
              </a:p>
              <a:p>
                <a:pPr lvl="1"/>
                <a:endParaRPr lang="en-BE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75DFC47-46CF-8420-3F25-828972C1A8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999" y="1254642"/>
                <a:ext cx="10917795" cy="4865358"/>
              </a:xfrm>
              <a:blipFill>
                <a:blip r:embed="rId3"/>
                <a:stretch>
                  <a:fillRect l="-814" t="-78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88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17</a:t>
            </a:fld>
            <a:endParaRPr lang="nl-NL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Case Study</a:t>
            </a:r>
            <a:endParaRPr lang="nl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994A0-5ACC-066A-D18C-87F346A2AE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800" y="1106852"/>
            <a:ext cx="5622404" cy="5818319"/>
          </a:xfrm>
        </p:spPr>
        <p:txBody>
          <a:bodyPr>
            <a:normAutofit/>
          </a:bodyPr>
          <a:lstStyle/>
          <a:p>
            <a:r>
              <a:rPr lang="nl-BE" altLang="zh-CN" dirty="0"/>
              <a:t>Compare the performance of the two versions of the vGOAL Interpreter</a:t>
            </a:r>
          </a:p>
          <a:p>
            <a:endParaRPr lang="nl-BE" altLang="zh-CN" dirty="0"/>
          </a:p>
          <a:p>
            <a:r>
              <a:rPr lang="nl-BE" altLang="zh-CN" dirty="0"/>
              <a:t>Experiments</a:t>
            </a:r>
          </a:p>
          <a:p>
            <a:pPr lvl="1"/>
            <a:r>
              <a:rPr lang="nl-BE" altLang="zh-CN" dirty="0"/>
              <a:t>One error-free run</a:t>
            </a:r>
          </a:p>
          <a:p>
            <a:pPr lvl="1"/>
            <a:r>
              <a:rPr lang="nl-BE" altLang="zh-CN" dirty="0"/>
              <a:t>One run including a non-fatal error</a:t>
            </a:r>
          </a:p>
          <a:p>
            <a:pPr lvl="1"/>
            <a:r>
              <a:rPr lang="nl-BE" altLang="zh-CN" dirty="0"/>
              <a:t>One run including a fatal error</a:t>
            </a:r>
          </a:p>
          <a:p>
            <a:pPr marL="457200" lvl="1" indent="0">
              <a:buNone/>
            </a:pPr>
            <a:endParaRPr lang="nl-BE" altLang="zh-CN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15102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18</a:t>
            </a:fld>
            <a:endParaRPr lang="nl-NL"/>
          </a:p>
        </p:txBody>
      </p:sp>
      <p:pic>
        <p:nvPicPr>
          <p:cNvPr id="5" name="Content Placeholder 4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70483071-8358-996D-EB74-BA4AF8041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4233" y="523715"/>
            <a:ext cx="5661767" cy="5249764"/>
          </a:xfr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Case Study</a:t>
            </a:r>
            <a:endParaRPr lang="nl-NL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0994A0-5ACC-066A-D18C-87F346A2AE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800" y="1106852"/>
            <a:ext cx="5622404" cy="5818319"/>
          </a:xfrm>
        </p:spPr>
        <p:txBody>
          <a:bodyPr>
            <a:normAutofit/>
          </a:bodyPr>
          <a:lstStyle/>
          <a:p>
            <a:r>
              <a:rPr lang="nl-BE" altLang="zh-CN" dirty="0"/>
              <a:t>Compare the performance of the two versions of the vGOAL Interpreter</a:t>
            </a:r>
          </a:p>
          <a:p>
            <a:endParaRPr lang="nl-BE" altLang="zh-CN" dirty="0"/>
          </a:p>
          <a:p>
            <a:r>
              <a:rPr lang="nl-BE" altLang="zh-CN" dirty="0"/>
              <a:t>Experiments</a:t>
            </a:r>
          </a:p>
          <a:p>
            <a:pPr lvl="1"/>
            <a:r>
              <a:rPr lang="nl-BE" altLang="zh-CN" dirty="0"/>
              <a:t>One error-free run</a:t>
            </a:r>
          </a:p>
          <a:p>
            <a:pPr lvl="1"/>
            <a:r>
              <a:rPr lang="nl-BE" altLang="zh-CN" dirty="0"/>
              <a:t>One run including a non-fatal error</a:t>
            </a:r>
          </a:p>
          <a:p>
            <a:pPr lvl="1"/>
            <a:r>
              <a:rPr lang="nl-BE" altLang="zh-CN" dirty="0"/>
              <a:t>One run including a fatal error</a:t>
            </a:r>
          </a:p>
          <a:p>
            <a:pPr marL="457200" lvl="1" indent="0">
              <a:buNone/>
            </a:pPr>
            <a:endParaRPr lang="nl-BE" altLang="zh-CN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8163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19</a:t>
            </a:fld>
            <a:endParaRPr lang="nl-NL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Case Study</a:t>
            </a:r>
            <a:endParaRPr lang="nl-NL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83800B5-D3CD-F1A8-E4FF-8DCD621775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225810"/>
              </p:ext>
            </p:extLst>
          </p:nvPr>
        </p:nvGraphicFramePr>
        <p:xfrm>
          <a:off x="576000" y="1472213"/>
          <a:ext cx="7312406" cy="4671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743">
                  <a:extLst>
                    <a:ext uri="{9D8B030D-6E8A-4147-A177-3AD203B41FA5}">
                      <a16:colId xmlns:a16="http://schemas.microsoft.com/office/drawing/2014/main" val="801206599"/>
                    </a:ext>
                  </a:extLst>
                </a:gridCol>
                <a:gridCol w="1093526">
                  <a:extLst>
                    <a:ext uri="{9D8B030D-6E8A-4147-A177-3AD203B41FA5}">
                      <a16:colId xmlns:a16="http://schemas.microsoft.com/office/drawing/2014/main" val="1636915750"/>
                    </a:ext>
                  </a:extLst>
                </a:gridCol>
                <a:gridCol w="1264119">
                  <a:extLst>
                    <a:ext uri="{9D8B030D-6E8A-4147-A177-3AD203B41FA5}">
                      <a16:colId xmlns:a16="http://schemas.microsoft.com/office/drawing/2014/main" val="1293209356"/>
                    </a:ext>
                  </a:extLst>
                </a:gridCol>
                <a:gridCol w="2052140">
                  <a:extLst>
                    <a:ext uri="{9D8B030D-6E8A-4147-A177-3AD203B41FA5}">
                      <a16:colId xmlns:a16="http://schemas.microsoft.com/office/drawing/2014/main" val="746402227"/>
                    </a:ext>
                  </a:extLst>
                </a:gridCol>
                <a:gridCol w="1608878">
                  <a:extLst>
                    <a:ext uri="{9D8B030D-6E8A-4147-A177-3AD203B41FA5}">
                      <a16:colId xmlns:a16="http://schemas.microsoft.com/office/drawing/2014/main" val="1692522026"/>
                    </a:ext>
                  </a:extLst>
                </a:gridCol>
              </a:tblGrid>
              <a:tr h="255890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Decision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Time 1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2000" dirty="0"/>
                        <a:t>Time 2 (s)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Calls of SAT-solving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Overhead (s)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707571"/>
                  </a:ext>
                </a:extLst>
              </a:tr>
              <a:tr h="535994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660141"/>
                  </a:ext>
                </a:extLst>
              </a:tr>
              <a:tr h="535994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4.60 E-5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2000" dirty="0"/>
                        <a:t>4.50 E-5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750635"/>
                  </a:ext>
                </a:extLst>
              </a:tr>
              <a:tr h="424367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249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32597"/>
                  </a:ext>
                </a:extLst>
              </a:tr>
              <a:tr h="350875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4-7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3.72 E-5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3.08 E-5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039699"/>
                  </a:ext>
                </a:extLst>
              </a:tr>
              <a:tr h="535994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035016"/>
                  </a:ext>
                </a:extLst>
              </a:tr>
              <a:tr h="535994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0727"/>
                  </a:ext>
                </a:extLst>
              </a:tr>
              <a:tr h="535994"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sz="2000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217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E" sz="2000" dirty="0"/>
                        <a:t>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49658"/>
                  </a:ext>
                </a:extLst>
              </a:tr>
            </a:tbl>
          </a:graphicData>
        </a:graphic>
      </p:graphicFrame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6C2DA28-3A95-ECD4-339A-97CC794E57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79474" y="723331"/>
            <a:ext cx="4112525" cy="625221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l-BE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nl-BE" altLang="zh-CN" dirty="0"/>
              <a:t>Overhead for SAT-solving</a:t>
            </a:r>
          </a:p>
          <a:p>
            <a:pPr lvl="1"/>
            <a:r>
              <a:rPr lang="en-US" dirty="0">
                <a:latin typeface="CMR10"/>
              </a:rPr>
              <a:t>At most 0.06s in experiments</a:t>
            </a:r>
          </a:p>
          <a:p>
            <a:pPr lvl="1"/>
            <a:r>
              <a:rPr lang="en-US" dirty="0">
                <a:effectLst/>
                <a:latin typeface="CMR10"/>
              </a:rPr>
              <a:t>positively linear to </a:t>
            </a:r>
          </a:p>
          <a:p>
            <a:pPr lvl="2"/>
            <a:r>
              <a:rPr lang="en-US" sz="2400" dirty="0">
                <a:effectLst/>
                <a:latin typeface="CMR10"/>
              </a:rPr>
              <a:t>the number of calls made to SAT-solving</a:t>
            </a:r>
            <a:endParaRPr lang="en-US" sz="2400" dirty="0">
              <a:latin typeface="CMR10"/>
            </a:endParaRPr>
          </a:p>
          <a:p>
            <a:pPr lvl="1"/>
            <a:r>
              <a:rPr lang="en-US" dirty="0">
                <a:effectLst/>
                <a:latin typeface="CMR10"/>
              </a:rPr>
              <a:t>0 when handling repeated sensor information. </a:t>
            </a:r>
          </a:p>
          <a:p>
            <a:pPr lvl="1"/>
            <a:endParaRPr lang="en-US" sz="2000" dirty="0">
              <a:effectLst/>
              <a:latin typeface="CMR10"/>
            </a:endParaRP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518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inhoud 12"/>
          <p:cNvSpPr>
            <a:spLocks noGrp="1"/>
          </p:cNvSpPr>
          <p:nvPr>
            <p:ph idx="1"/>
          </p:nvPr>
        </p:nvSpPr>
        <p:spPr>
          <a:xfrm>
            <a:off x="576000" y="1152145"/>
            <a:ext cx="10896672" cy="4846319"/>
          </a:xfrm>
        </p:spPr>
        <p:txBody>
          <a:bodyPr>
            <a:normAutofit/>
          </a:bodyPr>
          <a:lstStyle/>
          <a:p>
            <a:endParaRPr lang="nl-BE" altLang="zh-CN" sz="2800" dirty="0"/>
          </a:p>
          <a:p>
            <a:endParaRPr lang="nl-BE" altLang="zh-CN" sz="2800" dirty="0"/>
          </a:p>
          <a:p>
            <a:pPr lvl="2"/>
            <a:endParaRPr lang="nl-BE" altLang="zh-CN" sz="240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301681"/>
            <a:ext cx="11041200" cy="850464"/>
          </a:xfrm>
        </p:spPr>
        <p:txBody>
          <a:bodyPr>
            <a:normAutofit/>
          </a:bodyPr>
          <a:lstStyle/>
          <a:p>
            <a:r>
              <a:rPr lang="nl-BE" dirty="0"/>
              <a:t>Motivating Example</a:t>
            </a:r>
            <a:endParaRPr lang="nl-NL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2E60A6-75ED-69DE-65E9-52BDB2908174}"/>
              </a:ext>
            </a:extLst>
          </p:cNvPr>
          <p:cNvSpPr txBox="1"/>
          <p:nvPr/>
        </p:nvSpPr>
        <p:spPr>
          <a:xfrm>
            <a:off x="1131216" y="2073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3AC5AA-7C8C-8E71-0D2F-C693A3D6087A}"/>
              </a:ext>
            </a:extLst>
          </p:cNvPr>
          <p:cNvSpPr txBox="1">
            <a:spLocks/>
          </p:cNvSpPr>
          <p:nvPr/>
        </p:nvSpPr>
        <p:spPr>
          <a:xfrm>
            <a:off x="576000" y="1241855"/>
            <a:ext cx="5375471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Safe Autonomous logistic system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Safe high-level decision-making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Move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Pick up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Drop off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Charge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Safe low-level code execution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48426D8-55E3-3DDE-2CC9-D4981FC0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72" y="859536"/>
            <a:ext cx="6076417" cy="48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2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inhoud 12"/>
          <p:cNvSpPr>
            <a:spLocks noGrp="1"/>
          </p:cNvSpPr>
          <p:nvPr>
            <p:ph idx="1"/>
          </p:nvPr>
        </p:nvSpPr>
        <p:spPr>
          <a:xfrm>
            <a:off x="576000" y="1152145"/>
            <a:ext cx="11040000" cy="484631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zh-CN" dirty="0"/>
              <a:t>Challenges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zh-CN" dirty="0" err="1"/>
              <a:t>Complexity</a:t>
            </a:r>
            <a:r>
              <a:rPr lang="de-DE" altLang="zh-CN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zh-CN" dirty="0" err="1"/>
              <a:t>Guaranteed</a:t>
            </a:r>
            <a:r>
              <a:rPr lang="de-DE" altLang="zh-CN" dirty="0"/>
              <a:t> </a:t>
            </a:r>
            <a:r>
              <a:rPr lang="de-DE" altLang="zh-CN" dirty="0" err="1"/>
              <a:t>assurance</a:t>
            </a:r>
            <a:endParaRPr lang="de-DE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zh-CN" dirty="0"/>
              <a:t>Efficiency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zh-CN" dirty="0"/>
              <a:t>Automation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zh-CN" dirty="0"/>
              <a:t>Main </a:t>
            </a:r>
            <a:r>
              <a:rPr lang="de-DE" altLang="zh-CN" dirty="0" err="1"/>
              <a:t>Contribution</a:t>
            </a:r>
            <a:endParaRPr lang="de-DE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zh-CN" dirty="0"/>
              <a:t>The SAT-</a:t>
            </a:r>
            <a:r>
              <a:rPr lang="de-DE" altLang="zh-CN" dirty="0" err="1"/>
              <a:t>solving</a:t>
            </a:r>
            <a:r>
              <a:rPr lang="de-DE" altLang="zh-CN" dirty="0"/>
              <a:t> </a:t>
            </a:r>
            <a:r>
              <a:rPr lang="de-DE" altLang="zh-CN" dirty="0" err="1"/>
              <a:t>component</a:t>
            </a:r>
            <a:r>
              <a:rPr lang="de-DE" altLang="zh-CN" dirty="0"/>
              <a:t> </a:t>
            </a:r>
            <a:r>
              <a:rPr lang="de-DE" altLang="zh-CN" dirty="0" err="1"/>
              <a:t>integrated</a:t>
            </a:r>
            <a:r>
              <a:rPr lang="de-DE" altLang="zh-CN" dirty="0"/>
              <a:t> </a:t>
            </a:r>
            <a:r>
              <a:rPr lang="de-DE" altLang="zh-CN" dirty="0" err="1"/>
              <a:t>into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vGOAL</a:t>
            </a:r>
            <a:r>
              <a:rPr lang="de-DE" altLang="zh-CN" dirty="0"/>
              <a:t> </a:t>
            </a:r>
            <a:r>
              <a:rPr lang="de-DE" altLang="zh-CN" dirty="0" err="1"/>
              <a:t>interpreter</a:t>
            </a:r>
            <a:endParaRPr lang="de-DE" altLang="zh-CN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DE" altLang="zh-CN" dirty="0" err="1"/>
              <a:t>Efficiently</a:t>
            </a:r>
            <a:r>
              <a:rPr lang="de-DE" altLang="zh-CN" dirty="0"/>
              <a:t> </a:t>
            </a:r>
            <a:r>
              <a:rPr lang="de-DE" altLang="zh-CN" dirty="0" err="1"/>
              <a:t>ensure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correctness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core</a:t>
            </a:r>
            <a:r>
              <a:rPr lang="de-DE" altLang="zh-CN" dirty="0"/>
              <a:t> </a:t>
            </a:r>
            <a:r>
              <a:rPr lang="de-DE" altLang="zh-CN" dirty="0" err="1"/>
              <a:t>component</a:t>
            </a:r>
            <a:endParaRPr lang="en-US" sz="1800" dirty="0">
              <a:effectLst/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endParaRPr lang="de-DE" altLang="zh-CN" dirty="0"/>
          </a:p>
          <a:p>
            <a:endParaRPr lang="nl-BE" altLang="zh-CN" sz="2000" dirty="0">
              <a:solidFill>
                <a:schemeClr val="tx2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301681"/>
            <a:ext cx="11323392" cy="850464"/>
          </a:xfrm>
        </p:spPr>
        <p:txBody>
          <a:bodyPr>
            <a:normAutofit/>
          </a:bodyPr>
          <a:lstStyle/>
          <a:p>
            <a:r>
              <a:rPr lang="en-US" altLang="zh-CN" dirty="0"/>
              <a:t>Conclusion</a:t>
            </a:r>
            <a:endParaRPr lang="nl-NL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altLang="zh-CN"/>
              <a:t>Computer </a:t>
            </a:r>
            <a:r>
              <a:rPr lang="nl-NL" altLang="zh-CN" err="1"/>
              <a:t>Science</a:t>
            </a:r>
            <a:r>
              <a:rPr lang="nl-NL" altLang="zh-CN"/>
              <a:t>, </a:t>
            </a:r>
            <a:r>
              <a:rPr lang="nl-NL" altLang="zh-CN" err="1"/>
              <a:t>DistriNet</a:t>
            </a:r>
            <a:r>
              <a:rPr lang="nl-NL" altLang="zh-CN"/>
              <a:t>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01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7536F7-A010-6E4B-A73C-6EEFDE1B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7E7D2-3A36-F14C-BB7A-049BF5B6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D3784-8531-C243-9037-F187F70D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359036"/>
            <a:ext cx="11041200" cy="47609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de-DE" altLang="zh-CN" dirty="0"/>
          </a:p>
          <a:p>
            <a:pPr marL="457200" indent="-457200">
              <a:buFont typeface="+mj-lt"/>
              <a:buAutoNum type="arabicPeriod"/>
            </a:pP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D81EB2-C13A-BB40-BCAD-127D0E4C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10549-CD97-807B-89EA-E4628158670D}"/>
              </a:ext>
            </a:extLst>
          </p:cNvPr>
          <p:cNvSpPr txBox="1"/>
          <p:nvPr/>
        </p:nvSpPr>
        <p:spPr>
          <a:xfrm>
            <a:off x="576000" y="1201003"/>
            <a:ext cx="1092906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000" dirty="0" err="1">
                <a:effectLst/>
                <a:latin typeface="CMR9"/>
              </a:rPr>
              <a:t>Bordini</a:t>
            </a:r>
            <a:r>
              <a:rPr lang="en-US" sz="2000" dirty="0">
                <a:effectLst/>
                <a:latin typeface="CMR9"/>
              </a:rPr>
              <a:t>, R.H., Fisher, M., </a:t>
            </a:r>
            <a:r>
              <a:rPr lang="en-US" sz="2000" dirty="0" err="1">
                <a:effectLst/>
                <a:latin typeface="CMR9"/>
              </a:rPr>
              <a:t>Pardavila</a:t>
            </a:r>
            <a:r>
              <a:rPr lang="en-US" sz="2000" dirty="0">
                <a:effectLst/>
                <a:latin typeface="CMR9"/>
              </a:rPr>
              <a:t>, C., Wooldridge, M.: Model checking </a:t>
            </a:r>
            <a:r>
              <a:rPr lang="en-US" sz="2000" dirty="0" err="1">
                <a:effectLst/>
                <a:latin typeface="CMR9"/>
              </a:rPr>
              <a:t>AgentS</a:t>
            </a:r>
            <a:r>
              <a:rPr lang="en-US" sz="2000" dirty="0">
                <a:effectLst/>
                <a:latin typeface="CMR9"/>
              </a:rPr>
              <a:t>- peak. In: Proceedings of the second international joint conference on Autonomous agents and multiagent systems. pp. 409–416 (2003) </a:t>
            </a:r>
          </a:p>
          <a:p>
            <a:pPr marL="342900" indent="-342900">
              <a:buFontTx/>
              <a:buAutoNum type="arabicPeriod"/>
            </a:pPr>
            <a:endParaRPr lang="en-US" sz="2000" dirty="0">
              <a:effectLst/>
              <a:latin typeface="CMR9"/>
            </a:endParaRPr>
          </a:p>
          <a:p>
            <a:pPr marL="342900" indent="-342900">
              <a:buAutoNum type="arabicPeriod"/>
            </a:pPr>
            <a:r>
              <a:rPr lang="en-US" sz="2000" dirty="0">
                <a:effectLst/>
                <a:latin typeface="CMR9"/>
              </a:rPr>
              <a:t>Dennis, L.A., Fisher, M., Webster, M.P., </a:t>
            </a:r>
            <a:r>
              <a:rPr lang="en-US" sz="2000" dirty="0" err="1">
                <a:effectLst/>
                <a:latin typeface="CMR9"/>
              </a:rPr>
              <a:t>Bordini</a:t>
            </a:r>
            <a:r>
              <a:rPr lang="en-US" sz="2000" dirty="0">
                <a:effectLst/>
                <a:latin typeface="CMR9"/>
              </a:rPr>
              <a:t>, R.H.: Model checking agent programming languages. Automated software engineering </a:t>
            </a:r>
            <a:r>
              <a:rPr lang="en-US" sz="2000" dirty="0">
                <a:effectLst/>
                <a:latin typeface="CMBX9"/>
              </a:rPr>
              <a:t>19</a:t>
            </a:r>
            <a:r>
              <a:rPr lang="en-US" sz="2000" dirty="0">
                <a:effectLst/>
                <a:latin typeface="CMR9"/>
              </a:rPr>
              <a:t>(1), 5–63 (2012) </a:t>
            </a:r>
          </a:p>
          <a:p>
            <a:pPr marL="342900" indent="-342900">
              <a:buAutoNum type="arabicPeriod"/>
            </a:pPr>
            <a:endParaRPr lang="en-US" sz="2000" dirty="0">
              <a:effectLst/>
              <a:latin typeface="CMR9"/>
            </a:endParaRPr>
          </a:p>
          <a:p>
            <a:pPr marL="342900" indent="-342900">
              <a:buFontTx/>
              <a:buAutoNum type="arabicPeriod"/>
            </a:pPr>
            <a:r>
              <a:rPr lang="en-US" sz="2000" dirty="0">
                <a:effectLst/>
                <a:latin typeface="CMR9"/>
              </a:rPr>
              <a:t>Jongmans,S.S.T.,Hindriks,K.V.,VanRiemsdijk,M.B.:Modelcheckingagentpro- grams by using the program interpreter. In: Computational Logic in Multi-Agent Systems: 11th International Workshop, CLIMA XI, Lisbon, Portugal, August 16- 17, 2010. Proceedings 11. pp. 219–237. Springer (2010) </a:t>
            </a:r>
          </a:p>
          <a:p>
            <a:pPr marL="342900" indent="-342900">
              <a:buFontTx/>
              <a:buAutoNum type="arabicPeriod"/>
            </a:pPr>
            <a:endParaRPr lang="en-US" sz="2000" dirty="0">
              <a:effectLst/>
              <a:latin typeface="CMR9"/>
            </a:endParaRPr>
          </a:p>
          <a:p>
            <a:pPr marL="342900" indent="-342900">
              <a:buFontTx/>
              <a:buAutoNum type="arabicPeriod"/>
            </a:pPr>
            <a:r>
              <a:rPr lang="en-US" sz="2000" dirty="0">
                <a:effectLst/>
                <a:latin typeface="CMR9"/>
              </a:rPr>
              <a:t>Dennis, L.A., Fisher, M., Webster, M.P., </a:t>
            </a:r>
            <a:r>
              <a:rPr lang="en-US" sz="2000" dirty="0" err="1">
                <a:effectLst/>
                <a:latin typeface="CMR9"/>
              </a:rPr>
              <a:t>Bordini</a:t>
            </a:r>
            <a:r>
              <a:rPr lang="en-US" sz="2000" dirty="0">
                <a:effectLst/>
                <a:latin typeface="CMR9"/>
              </a:rPr>
              <a:t>, R.H.: Model checking agent programming languages. Automated software engineering </a:t>
            </a:r>
            <a:r>
              <a:rPr lang="en-US" sz="2000" dirty="0">
                <a:effectLst/>
                <a:latin typeface="CMBX9"/>
              </a:rPr>
              <a:t>19</a:t>
            </a:r>
            <a:r>
              <a:rPr lang="en-US" sz="2000" dirty="0">
                <a:effectLst/>
                <a:latin typeface="CMR9"/>
              </a:rPr>
              <a:t>(1), 5–63 (2012) </a:t>
            </a:r>
          </a:p>
          <a:p>
            <a:pPr marL="342900" indent="-342900">
              <a:buFontTx/>
              <a:buAutoNum type="arabicPeriod"/>
            </a:pPr>
            <a:endParaRPr lang="en-US" sz="2000" dirty="0">
              <a:effectLst/>
              <a:latin typeface="CMR9"/>
            </a:endParaRPr>
          </a:p>
          <a:p>
            <a:pPr marL="342900" indent="-342900">
              <a:buFontTx/>
              <a:buAutoNum type="arabicPeriod"/>
            </a:pPr>
            <a:r>
              <a:rPr lang="en-US" sz="2000" dirty="0" err="1">
                <a:effectLst/>
                <a:latin typeface="CMR9"/>
              </a:rPr>
              <a:t>Ignatiev</a:t>
            </a:r>
            <a:r>
              <a:rPr lang="en-US" sz="2000" dirty="0">
                <a:effectLst/>
                <a:latin typeface="CMR9"/>
              </a:rPr>
              <a:t>, A., </a:t>
            </a:r>
            <a:r>
              <a:rPr lang="en-US" sz="2000" dirty="0" err="1">
                <a:effectLst/>
                <a:latin typeface="CMR9"/>
              </a:rPr>
              <a:t>Morgado</a:t>
            </a:r>
            <a:r>
              <a:rPr lang="en-US" sz="2000" dirty="0">
                <a:effectLst/>
                <a:latin typeface="CMR9"/>
              </a:rPr>
              <a:t>, A., Marques-Silva, J.: </a:t>
            </a:r>
            <a:r>
              <a:rPr lang="en-US" sz="2000" dirty="0" err="1">
                <a:effectLst/>
                <a:latin typeface="CMR9"/>
              </a:rPr>
              <a:t>PySAT</a:t>
            </a:r>
            <a:r>
              <a:rPr lang="en-US" sz="2000" dirty="0">
                <a:effectLst/>
                <a:latin typeface="CMR9"/>
              </a:rPr>
              <a:t>: A Python toolkit for proto- typing with SAT oracles. In: SAT. pp. 428–437 (2018)</a:t>
            </a:r>
          </a:p>
          <a:p>
            <a:pPr marL="342900" indent="-342900">
              <a:buFontTx/>
              <a:buAutoNum type="arabicPeriod"/>
            </a:pPr>
            <a:endParaRPr lang="en-US" sz="2000" dirty="0">
              <a:effectLst/>
              <a:latin typeface="CMR9"/>
            </a:endParaRPr>
          </a:p>
          <a:p>
            <a:pPr marL="342900" indent="-342900">
              <a:buAutoNum type="arabicPeriod"/>
            </a:pPr>
            <a:endParaRPr lang="en-BE" sz="2000" dirty="0">
              <a:effectLst/>
              <a:latin typeface="CMR9"/>
            </a:endParaRPr>
          </a:p>
          <a:p>
            <a:pPr marL="342900" indent="-342900">
              <a:buAutoNum type="arabicPeriod"/>
            </a:pPr>
            <a:endParaRPr lang="en-US" sz="2000" dirty="0">
              <a:effectLst/>
              <a:latin typeface="CMR9"/>
            </a:endParaRPr>
          </a:p>
        </p:txBody>
      </p:sp>
    </p:spTree>
    <p:extLst>
      <p:ext uri="{BB962C8B-B14F-4D97-AF65-F5344CB8AC3E}">
        <p14:creationId xmlns:p14="http://schemas.microsoft.com/office/powerpoint/2010/main" val="94498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inhoud 12"/>
          <p:cNvSpPr>
            <a:spLocks noGrp="1"/>
          </p:cNvSpPr>
          <p:nvPr>
            <p:ph idx="1"/>
          </p:nvPr>
        </p:nvSpPr>
        <p:spPr>
          <a:xfrm>
            <a:off x="576000" y="1152145"/>
            <a:ext cx="11236772" cy="4846319"/>
          </a:xfrm>
        </p:spPr>
        <p:txBody>
          <a:bodyPr>
            <a:normAutofit/>
          </a:bodyPr>
          <a:lstStyle/>
          <a:p>
            <a:pPr lvl="1"/>
            <a:r>
              <a:rPr lang="nl-BE" altLang="zh-CN" sz="3200" dirty="0"/>
              <a:t>Language</a:t>
            </a:r>
          </a:p>
          <a:p>
            <a:pPr lvl="2"/>
            <a:r>
              <a:rPr lang="nl-BE" altLang="zh-CN" sz="2800" dirty="0"/>
              <a:t>Choose GOAL as the basis</a:t>
            </a:r>
          </a:p>
          <a:p>
            <a:pPr lvl="2"/>
            <a:r>
              <a:rPr lang="nl-BE" altLang="zh-CN" sz="2800" dirty="0"/>
              <a:t>Verifiable GOAL</a:t>
            </a:r>
          </a:p>
          <a:p>
            <a:pPr lvl="2"/>
            <a:r>
              <a:rPr lang="nl-BE" altLang="zh-CN" sz="2800" dirty="0"/>
              <a:t>Restricted first-order logic</a:t>
            </a:r>
          </a:p>
          <a:p>
            <a:pPr lvl="1"/>
            <a:r>
              <a:rPr lang="nl-BE" altLang="zh-CN" sz="3200" dirty="0"/>
              <a:t>Interpreter</a:t>
            </a:r>
          </a:p>
          <a:p>
            <a:pPr lvl="2"/>
            <a:r>
              <a:rPr lang="nl-BE" altLang="zh-CN" sz="2800" dirty="0"/>
              <a:t>Semantics of vGOAL</a:t>
            </a:r>
          </a:p>
          <a:p>
            <a:pPr lvl="2"/>
            <a:r>
              <a:rPr lang="nl-BE" altLang="zh-CN" sz="2800" dirty="0"/>
              <a:t>An agent-based decision-making component</a:t>
            </a:r>
          </a:p>
          <a:p>
            <a:pPr lvl="2"/>
            <a:endParaRPr lang="nl-BE" altLang="zh-CN" sz="2800" dirty="0"/>
          </a:p>
          <a:p>
            <a:pPr lvl="1"/>
            <a:r>
              <a:rPr lang="nl-BE" altLang="zh-CN" sz="3200" dirty="0">
                <a:solidFill>
                  <a:srgbClr val="FF0000"/>
                </a:solidFill>
              </a:rPr>
              <a:t>How to enhance confidence?</a:t>
            </a:r>
          </a:p>
          <a:p>
            <a:pPr lvl="1"/>
            <a:endParaRPr lang="nl-BE" altLang="zh-CN" sz="280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301681"/>
            <a:ext cx="11041200" cy="850464"/>
          </a:xfrm>
        </p:spPr>
        <p:txBody>
          <a:bodyPr>
            <a:normAutofit/>
          </a:bodyPr>
          <a:lstStyle/>
          <a:p>
            <a:r>
              <a:rPr lang="nl-BE" dirty="0"/>
              <a:t>vGOAL</a:t>
            </a:r>
            <a:endParaRPr lang="nl-NL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altLang="zh-CN"/>
              <a:t>Computer </a:t>
            </a:r>
            <a:r>
              <a:rPr lang="nl-NL" altLang="zh-CN" dirty="0" err="1"/>
              <a:t>Science</a:t>
            </a:r>
            <a:r>
              <a:rPr lang="nl-NL" altLang="zh-CN" dirty="0"/>
              <a:t>, </a:t>
            </a:r>
            <a:r>
              <a:rPr lang="nl-NL" altLang="zh-CN" dirty="0" err="1"/>
              <a:t>DistriNet</a:t>
            </a:r>
            <a:r>
              <a:rPr lang="nl-NL" altLang="zh-CN" dirty="0"/>
              <a:t>, </a:t>
            </a:r>
            <a:r>
              <a:rPr lang="nl-NL" altLang="zh-CN" dirty="0" err="1"/>
              <a:t>Yi</a:t>
            </a:r>
            <a:r>
              <a:rPr lang="nl-NL" altLang="zh-CN" dirty="0"/>
              <a:t>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F4795-90DC-82E0-1601-C00DB115B986}"/>
              </a:ext>
            </a:extLst>
          </p:cNvPr>
          <p:cNvSpPr txBox="1"/>
          <p:nvPr/>
        </p:nvSpPr>
        <p:spPr>
          <a:xfrm>
            <a:off x="379228" y="5519457"/>
            <a:ext cx="11789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endParaRPr lang="en-US" sz="1000" dirty="0">
              <a:effectLst/>
              <a:latin typeface="CMR9"/>
            </a:endParaRPr>
          </a:p>
          <a:p>
            <a:pPr>
              <a:buFont typeface="+mj-lt"/>
              <a:buAutoNum type="arabicPeriod"/>
            </a:pPr>
            <a:endParaRPr lang="en-US" sz="1000" dirty="0">
              <a:effectLst/>
              <a:latin typeface="CMR9"/>
            </a:endParaRPr>
          </a:p>
          <a:p>
            <a:endParaRPr lang="en-BE" sz="1000" dirty="0"/>
          </a:p>
        </p:txBody>
      </p:sp>
    </p:spTree>
    <p:extLst>
      <p:ext uri="{BB962C8B-B14F-4D97-AF65-F5344CB8AC3E}">
        <p14:creationId xmlns:p14="http://schemas.microsoft.com/office/powerpoint/2010/main" val="328453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inhoud 12"/>
          <p:cNvSpPr>
            <a:spLocks noGrp="1"/>
          </p:cNvSpPr>
          <p:nvPr>
            <p:ph idx="1"/>
          </p:nvPr>
        </p:nvSpPr>
        <p:spPr>
          <a:xfrm>
            <a:off x="576000" y="1152145"/>
            <a:ext cx="11236772" cy="3529037"/>
          </a:xfrm>
        </p:spPr>
        <p:txBody>
          <a:bodyPr>
            <a:normAutofit lnSpcReduction="10000"/>
          </a:bodyPr>
          <a:lstStyle/>
          <a:p>
            <a:pPr lvl="1"/>
            <a:r>
              <a:rPr lang="nl-BE" altLang="zh-CN" sz="2800" dirty="0"/>
              <a:t>Formal Verification of APL Programs</a:t>
            </a:r>
          </a:p>
          <a:p>
            <a:pPr lvl="2"/>
            <a:r>
              <a:rPr lang="nl-BE" altLang="zh-CN" sz="2400" dirty="0"/>
              <a:t>Model Checking of APL Programs</a:t>
            </a:r>
          </a:p>
          <a:p>
            <a:pPr lvl="3"/>
            <a:r>
              <a:rPr lang="nl-BE" altLang="zh-CN" sz="2200" dirty="0"/>
              <a:t>AgentSpeak [1]</a:t>
            </a:r>
          </a:p>
          <a:p>
            <a:pPr lvl="3"/>
            <a:r>
              <a:rPr lang="nl-BE" altLang="zh-CN" sz="2200" dirty="0"/>
              <a:t>Gwendolen [2]</a:t>
            </a:r>
          </a:p>
          <a:p>
            <a:pPr lvl="3"/>
            <a:r>
              <a:rPr lang="nl-BE" altLang="zh-CN" sz="2200" dirty="0"/>
              <a:t>GOAL [3]</a:t>
            </a:r>
          </a:p>
          <a:p>
            <a:pPr lvl="3"/>
            <a:endParaRPr lang="nl-BE" altLang="zh-CN" sz="2800" dirty="0"/>
          </a:p>
          <a:p>
            <a:pPr lvl="1"/>
            <a:r>
              <a:rPr lang="nl-BE" altLang="zh-CN" sz="2800" dirty="0"/>
              <a:t>Verifying the implementation of the APL Interpreters?</a:t>
            </a:r>
          </a:p>
          <a:p>
            <a:pPr lvl="2"/>
            <a:r>
              <a:rPr lang="nl-BE" altLang="zh-CN" sz="2400" dirty="0"/>
              <a:t>Significant efforts [4]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301681"/>
            <a:ext cx="11041200" cy="850464"/>
          </a:xfrm>
        </p:spPr>
        <p:txBody>
          <a:bodyPr>
            <a:normAutofit/>
          </a:bodyPr>
          <a:lstStyle/>
          <a:p>
            <a:r>
              <a:rPr lang="nl-BE" dirty="0"/>
              <a:t>Related Work</a:t>
            </a:r>
            <a:endParaRPr lang="nl-NL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altLang="zh-CN"/>
              <a:t>Computer </a:t>
            </a:r>
            <a:r>
              <a:rPr lang="nl-NL" altLang="zh-CN" dirty="0" err="1"/>
              <a:t>Science</a:t>
            </a:r>
            <a:r>
              <a:rPr lang="nl-NL" altLang="zh-CN" dirty="0"/>
              <a:t>, </a:t>
            </a:r>
            <a:r>
              <a:rPr lang="nl-NL" altLang="zh-CN" dirty="0" err="1"/>
              <a:t>DistriNet</a:t>
            </a:r>
            <a:r>
              <a:rPr lang="nl-NL" altLang="zh-CN" dirty="0"/>
              <a:t>, </a:t>
            </a:r>
            <a:r>
              <a:rPr lang="nl-NL" altLang="zh-CN" dirty="0" err="1"/>
              <a:t>Yi</a:t>
            </a:r>
            <a:r>
              <a:rPr lang="nl-NL" altLang="zh-CN" dirty="0"/>
              <a:t>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F4795-90DC-82E0-1601-C00DB115B986}"/>
              </a:ext>
            </a:extLst>
          </p:cNvPr>
          <p:cNvSpPr txBox="1"/>
          <p:nvPr/>
        </p:nvSpPr>
        <p:spPr>
          <a:xfrm>
            <a:off x="379228" y="5519457"/>
            <a:ext cx="11789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endParaRPr lang="en-US" sz="1000" dirty="0">
              <a:effectLst/>
              <a:latin typeface="CMR9"/>
            </a:endParaRPr>
          </a:p>
          <a:p>
            <a:pPr>
              <a:buFont typeface="+mj-lt"/>
              <a:buAutoNum type="arabicPeriod"/>
            </a:pPr>
            <a:endParaRPr lang="en-US" sz="1000" dirty="0">
              <a:effectLst/>
              <a:latin typeface="CMR9"/>
            </a:endParaRPr>
          </a:p>
          <a:p>
            <a:endParaRPr lang="en-BE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06E2C-5C34-F37D-15D7-879A93BD6CEB}"/>
              </a:ext>
            </a:extLst>
          </p:cNvPr>
          <p:cNvSpPr txBox="1"/>
          <p:nvPr/>
        </p:nvSpPr>
        <p:spPr>
          <a:xfrm>
            <a:off x="513000" y="4921025"/>
            <a:ext cx="1104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200" dirty="0" err="1">
                <a:effectLst/>
                <a:latin typeface="CMR9"/>
              </a:rPr>
              <a:t>Bordini</a:t>
            </a:r>
            <a:r>
              <a:rPr lang="en-US" sz="1200" dirty="0">
                <a:effectLst/>
                <a:latin typeface="CMR9"/>
              </a:rPr>
              <a:t>, R.H., Fisher, M., </a:t>
            </a:r>
            <a:r>
              <a:rPr lang="en-US" sz="1200" dirty="0" err="1">
                <a:effectLst/>
                <a:latin typeface="CMR9"/>
              </a:rPr>
              <a:t>Pardavila</a:t>
            </a:r>
            <a:r>
              <a:rPr lang="en-US" sz="1200" dirty="0">
                <a:effectLst/>
                <a:latin typeface="CMR9"/>
              </a:rPr>
              <a:t>, C., Wooldridge, M.: Model checking </a:t>
            </a:r>
            <a:r>
              <a:rPr lang="en-US" sz="1200" dirty="0" err="1">
                <a:effectLst/>
                <a:latin typeface="CMR9"/>
              </a:rPr>
              <a:t>AgentS</a:t>
            </a:r>
            <a:r>
              <a:rPr lang="en-US" sz="1200" dirty="0">
                <a:effectLst/>
                <a:latin typeface="CMR9"/>
              </a:rPr>
              <a:t>- peak. In: Proceedings of the second international joint conference on Autonomous agents and multiagent systems. pp. 409–416 (2003) </a:t>
            </a:r>
          </a:p>
          <a:p>
            <a:pPr marL="342900" indent="-342900">
              <a:buAutoNum type="arabicPeriod"/>
            </a:pPr>
            <a:r>
              <a:rPr lang="en-US" sz="1200" dirty="0">
                <a:effectLst/>
                <a:latin typeface="CMR9"/>
              </a:rPr>
              <a:t>Dennis, L.A., Fisher, M., Webster, M.P., </a:t>
            </a:r>
            <a:r>
              <a:rPr lang="en-US" sz="1200" dirty="0" err="1">
                <a:effectLst/>
                <a:latin typeface="CMR9"/>
              </a:rPr>
              <a:t>Bordini</a:t>
            </a:r>
            <a:r>
              <a:rPr lang="en-US" sz="1200" dirty="0">
                <a:effectLst/>
                <a:latin typeface="CMR9"/>
              </a:rPr>
              <a:t>, R.H.: Model checking agent programming languages. Automated software engineering </a:t>
            </a:r>
            <a:r>
              <a:rPr lang="en-US" sz="1200" dirty="0">
                <a:effectLst/>
                <a:latin typeface="CMBX9"/>
              </a:rPr>
              <a:t>19</a:t>
            </a:r>
            <a:r>
              <a:rPr lang="en-US" sz="1200" dirty="0">
                <a:effectLst/>
                <a:latin typeface="CMR9"/>
              </a:rPr>
              <a:t>(1), 5–63 (2012) </a:t>
            </a:r>
          </a:p>
          <a:p>
            <a:pPr marL="342900" indent="-342900">
              <a:buFontTx/>
              <a:buAutoNum type="arabicPeriod"/>
            </a:pPr>
            <a:r>
              <a:rPr lang="en-US" sz="1200" dirty="0">
                <a:effectLst/>
                <a:latin typeface="CMR9"/>
              </a:rPr>
              <a:t>Jongmans,S.S.T.,Hindriks,K.V.,VanRiemsdijk,M.B.:Modelcheckingagentpro- grams by using the program interpreter. In: Computational Logic in Multi-Agent Systems: 11th International Workshop, CLIMA XI, Lisbon, Portugal, August 16- 17, 2010. Proceedings 11. pp. 219–237. Springer (2010) </a:t>
            </a:r>
          </a:p>
          <a:p>
            <a:pPr marL="342900" indent="-342900">
              <a:buFontTx/>
              <a:buAutoNum type="arabicPeriod"/>
            </a:pPr>
            <a:r>
              <a:rPr lang="en-US" sz="1200" dirty="0">
                <a:effectLst/>
                <a:latin typeface="CMR9"/>
              </a:rPr>
              <a:t>Dennis, L.A., Fisher, M., Webster, M.P., </a:t>
            </a:r>
            <a:r>
              <a:rPr lang="en-US" sz="1200" dirty="0" err="1">
                <a:effectLst/>
                <a:latin typeface="CMR9"/>
              </a:rPr>
              <a:t>Bordini</a:t>
            </a:r>
            <a:r>
              <a:rPr lang="en-US" sz="1200" dirty="0">
                <a:effectLst/>
                <a:latin typeface="CMR9"/>
              </a:rPr>
              <a:t>, R.H.: Model checking agent programming languages. Automated software engineering </a:t>
            </a:r>
            <a:r>
              <a:rPr lang="en-US" sz="1200" dirty="0">
                <a:effectLst/>
                <a:latin typeface="CMBX9"/>
              </a:rPr>
              <a:t>19</a:t>
            </a:r>
            <a:r>
              <a:rPr lang="en-US" sz="1200" dirty="0">
                <a:effectLst/>
                <a:latin typeface="CMR9"/>
              </a:rPr>
              <a:t>(1), 5–63 (2012) </a:t>
            </a:r>
          </a:p>
          <a:p>
            <a:endParaRPr lang="en-BE" sz="1800" dirty="0">
              <a:effectLst/>
              <a:latin typeface="CMR9"/>
            </a:endParaRPr>
          </a:p>
        </p:txBody>
      </p:sp>
    </p:spTree>
    <p:extLst>
      <p:ext uri="{BB962C8B-B14F-4D97-AF65-F5344CB8AC3E}">
        <p14:creationId xmlns:p14="http://schemas.microsoft.com/office/powerpoint/2010/main" val="282825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5</a:t>
            </a:fld>
            <a:endParaRPr lang="nl-NL"/>
          </a:p>
        </p:txBody>
      </p:sp>
      <p:sp>
        <p:nvSpPr>
          <p:cNvPr id="13" name="Tijdelijke aanduiding voor inhoud 12"/>
          <p:cNvSpPr>
            <a:spLocks noGrp="1"/>
          </p:cNvSpPr>
          <p:nvPr>
            <p:ph idx="1"/>
          </p:nvPr>
        </p:nvSpPr>
        <p:spPr>
          <a:xfrm>
            <a:off x="575999" y="1219200"/>
            <a:ext cx="11374701" cy="3863163"/>
          </a:xfrm>
        </p:spPr>
        <p:txBody>
          <a:bodyPr>
            <a:normAutofit/>
          </a:bodyPr>
          <a:lstStyle/>
          <a:p>
            <a:r>
              <a:rPr lang="nl-BE" altLang="zh-CN" sz="2800" dirty="0"/>
              <a:t>How to enhance confidence?</a:t>
            </a:r>
          </a:p>
          <a:p>
            <a:pPr lvl="1"/>
            <a:r>
              <a:rPr lang="nl-BE" altLang="zh-CN" sz="2800" dirty="0"/>
              <a:t>Show the generation process always generates the correct result. (Program Verification) [1]</a:t>
            </a:r>
          </a:p>
          <a:p>
            <a:pPr lvl="2"/>
            <a:r>
              <a:rPr lang="nl-BE" altLang="zh-CN" sz="2400" dirty="0"/>
              <a:t>Significant efforts to specify pre- and postconditions of thousands of code lines</a:t>
            </a:r>
          </a:p>
          <a:p>
            <a:pPr lvl="2"/>
            <a:endParaRPr lang="nl-BE" altLang="zh-CN" sz="2400" dirty="0"/>
          </a:p>
          <a:p>
            <a:pPr lvl="1"/>
            <a:r>
              <a:rPr lang="nl-BE" altLang="zh-CN" sz="2800" dirty="0"/>
              <a:t>Show the generated result is the correct result. </a:t>
            </a:r>
          </a:p>
          <a:p>
            <a:pPr lvl="2"/>
            <a:r>
              <a:rPr lang="nl-BE" altLang="zh-CN" sz="2400" dirty="0"/>
              <a:t>Possible for the core component of vGOAL interpreter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 fontScale="90000"/>
          </a:bodyPr>
          <a:lstStyle/>
          <a:p>
            <a:r>
              <a:rPr lang="en-US" altLang="zh-CN" kern="1200" dirty="0"/>
              <a:t>Implementation Correctness of the </a:t>
            </a:r>
            <a:r>
              <a:rPr lang="en-US" altLang="zh-CN" kern="1200" dirty="0" err="1"/>
              <a:t>vGOAL</a:t>
            </a:r>
            <a:r>
              <a:rPr lang="en-US" altLang="zh-CN" kern="1200" dirty="0"/>
              <a:t> Interpreter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EBC30-A3EB-FC6F-4541-4569586D0A81}"/>
              </a:ext>
            </a:extLst>
          </p:cNvPr>
          <p:cNvSpPr txBox="1"/>
          <p:nvPr/>
        </p:nvSpPr>
        <p:spPr>
          <a:xfrm>
            <a:off x="575999" y="5411972"/>
            <a:ext cx="10566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MR9"/>
              </a:rPr>
              <a:t>[1] Dennis, L.A., Fisher, M., Webster, M.P., </a:t>
            </a:r>
            <a:r>
              <a:rPr lang="en-US" sz="1800" dirty="0" err="1">
                <a:effectLst/>
                <a:latin typeface="CMR9"/>
              </a:rPr>
              <a:t>Bordini</a:t>
            </a:r>
            <a:r>
              <a:rPr lang="en-US" sz="1800" dirty="0">
                <a:effectLst/>
                <a:latin typeface="CMR9"/>
              </a:rPr>
              <a:t>, R.H.: Model checking agent programming languages. Automated software engineering </a:t>
            </a:r>
            <a:r>
              <a:rPr lang="en-US" sz="1800" dirty="0">
                <a:effectLst/>
                <a:latin typeface="CMBX9"/>
              </a:rPr>
              <a:t>19</a:t>
            </a:r>
            <a:r>
              <a:rPr lang="en-US" sz="1800" dirty="0">
                <a:effectLst/>
                <a:latin typeface="CMR9"/>
              </a:rPr>
              <a:t>(1), 5–63 (2012) 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9847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inhoud 12"/>
          <p:cNvSpPr>
            <a:spLocks noGrp="1"/>
          </p:cNvSpPr>
          <p:nvPr>
            <p:ph idx="1"/>
          </p:nvPr>
        </p:nvSpPr>
        <p:spPr>
          <a:xfrm>
            <a:off x="576000" y="1152145"/>
            <a:ext cx="10896672" cy="4846319"/>
          </a:xfrm>
        </p:spPr>
        <p:txBody>
          <a:bodyPr>
            <a:normAutofit/>
          </a:bodyPr>
          <a:lstStyle/>
          <a:p>
            <a:endParaRPr lang="nl-BE" altLang="zh-CN" sz="2800" dirty="0"/>
          </a:p>
          <a:p>
            <a:pPr lvl="1"/>
            <a:endParaRPr lang="nl-BE" altLang="zh-CN" sz="2800" dirty="0"/>
          </a:p>
          <a:p>
            <a:endParaRPr lang="nl-BE" altLang="zh-CN" sz="280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301681"/>
            <a:ext cx="11041200" cy="850464"/>
          </a:xfrm>
        </p:spPr>
        <p:txBody>
          <a:bodyPr>
            <a:normAutofit/>
          </a:bodyPr>
          <a:lstStyle/>
          <a:p>
            <a:r>
              <a:rPr lang="nl-NL" altLang="zh-CN" dirty="0" err="1"/>
              <a:t>Operational</a:t>
            </a:r>
            <a:r>
              <a:rPr lang="nl-NL" altLang="zh-CN" dirty="0"/>
              <a:t> </a:t>
            </a:r>
            <a:r>
              <a:rPr lang="nl-NL" altLang="zh-CN" dirty="0" err="1"/>
              <a:t>Semantics</a:t>
            </a:r>
            <a:endParaRPr lang="nl-NL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4ADF2-7AA2-4E09-B5C5-24BFE48042F4}"/>
              </a:ext>
            </a:extLst>
          </p:cNvPr>
          <p:cNvSpPr/>
          <p:nvPr/>
        </p:nvSpPr>
        <p:spPr>
          <a:xfrm>
            <a:off x="1014759" y="1356099"/>
            <a:ext cx="4817327" cy="4201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Substate Property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516BF-3DD5-6D71-23BA-4ECDA5D7572F}"/>
              </a:ext>
            </a:extLst>
          </p:cNvPr>
          <p:cNvSpPr/>
          <p:nvPr/>
        </p:nvSpPr>
        <p:spPr>
          <a:xfrm>
            <a:off x="1014759" y="2121637"/>
            <a:ext cx="4817327" cy="4201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Enabled Constraint Generation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A054D-01A8-5B3F-433B-FEB42A80652F}"/>
              </a:ext>
            </a:extLst>
          </p:cNvPr>
          <p:cNvSpPr/>
          <p:nvPr/>
        </p:nvSpPr>
        <p:spPr>
          <a:xfrm>
            <a:off x="1014759" y="2973823"/>
            <a:ext cx="4817327" cy="4201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Enabled Action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4A41E-8819-0B8C-E23C-BE083C4130B5}"/>
              </a:ext>
            </a:extLst>
          </p:cNvPr>
          <p:cNvSpPr/>
          <p:nvPr/>
        </p:nvSpPr>
        <p:spPr>
          <a:xfrm>
            <a:off x="1014759" y="3799106"/>
            <a:ext cx="4817327" cy="4201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Enabled Sent Message Generation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7D2927-D290-6E2B-8476-39F1AD708885}"/>
              </a:ext>
            </a:extLst>
          </p:cNvPr>
          <p:cNvSpPr/>
          <p:nvPr/>
        </p:nvSpPr>
        <p:spPr>
          <a:xfrm>
            <a:off x="1014757" y="4611186"/>
            <a:ext cx="4817327" cy="4201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Event Processing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CF7C3A-BB55-D985-A3AA-255AABC8B373}"/>
              </a:ext>
            </a:extLst>
          </p:cNvPr>
          <p:cNvSpPr/>
          <p:nvPr/>
        </p:nvSpPr>
        <p:spPr>
          <a:xfrm>
            <a:off x="1014757" y="5431250"/>
            <a:ext cx="4817327" cy="4201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Communication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85FA1-39F8-3A2C-FB7C-F2CC0F06E33C}"/>
              </a:ext>
            </a:extLst>
          </p:cNvPr>
          <p:cNvSpPr txBox="1"/>
          <p:nvPr/>
        </p:nvSpPr>
        <p:spPr>
          <a:xfrm>
            <a:off x="6082468" y="1341370"/>
            <a:ext cx="589891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200" dirty="0">
                <a:solidFill>
                  <a:srgbClr val="FF0000"/>
                </a:solidFill>
              </a:rPr>
              <a:t>Minimal Model Generation</a:t>
            </a:r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  <a:p>
            <a:endParaRPr lang="en-BE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7321EE-F64E-8868-F9A3-DB94FBD58C7B}"/>
              </a:ext>
            </a:extLst>
          </p:cNvPr>
          <p:cNvSpPr txBox="1"/>
          <p:nvPr/>
        </p:nvSpPr>
        <p:spPr>
          <a:xfrm>
            <a:off x="6194705" y="3675193"/>
            <a:ext cx="55283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200" dirty="0"/>
              <a:t>Functions</a:t>
            </a:r>
          </a:p>
          <a:p>
            <a:endParaRPr lang="en-BE" sz="2200" dirty="0"/>
          </a:p>
          <a:p>
            <a:endParaRPr lang="en-BE" sz="2200" dirty="0"/>
          </a:p>
          <a:p>
            <a:endParaRPr lang="en-BE" sz="2200" dirty="0"/>
          </a:p>
          <a:p>
            <a:endParaRPr lang="en-BE" sz="2200" dirty="0"/>
          </a:p>
          <a:p>
            <a:endParaRPr lang="en-BE" sz="2200" dirty="0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51720EAA-FBF8-FF91-B20B-7BFBB22A013D}"/>
              </a:ext>
            </a:extLst>
          </p:cNvPr>
          <p:cNvSpPr/>
          <p:nvPr/>
        </p:nvSpPr>
        <p:spPr>
          <a:xfrm>
            <a:off x="3172519" y="1765348"/>
            <a:ext cx="167268" cy="3453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C32D75D3-6809-38F9-29E6-DDA315C1B1C9}"/>
              </a:ext>
            </a:extLst>
          </p:cNvPr>
          <p:cNvSpPr/>
          <p:nvPr/>
        </p:nvSpPr>
        <p:spPr>
          <a:xfrm>
            <a:off x="3172519" y="2610711"/>
            <a:ext cx="167268" cy="3453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A4DACFEA-0119-6658-2773-A2B638A0DA28}"/>
              </a:ext>
            </a:extLst>
          </p:cNvPr>
          <p:cNvSpPr/>
          <p:nvPr/>
        </p:nvSpPr>
        <p:spPr>
          <a:xfrm>
            <a:off x="3169010" y="3432344"/>
            <a:ext cx="167268" cy="3453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6A39183-36F6-58FE-0DB9-7CB28F927FAE}"/>
              </a:ext>
            </a:extLst>
          </p:cNvPr>
          <p:cNvSpPr/>
          <p:nvPr/>
        </p:nvSpPr>
        <p:spPr>
          <a:xfrm>
            <a:off x="3169010" y="4219283"/>
            <a:ext cx="167268" cy="3453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70552D92-8BAE-ECAE-AA64-92914850EF92}"/>
              </a:ext>
            </a:extLst>
          </p:cNvPr>
          <p:cNvSpPr/>
          <p:nvPr/>
        </p:nvSpPr>
        <p:spPr>
          <a:xfrm>
            <a:off x="3169010" y="5062636"/>
            <a:ext cx="167268" cy="3453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914A8BA-D430-1F3E-9C66-FF55133A7B4B}"/>
              </a:ext>
            </a:extLst>
          </p:cNvPr>
          <p:cNvSpPr/>
          <p:nvPr/>
        </p:nvSpPr>
        <p:spPr>
          <a:xfrm>
            <a:off x="5832084" y="1492469"/>
            <a:ext cx="192252" cy="34053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46747A-3FE1-2CA0-59B4-F93F78B9E291}"/>
              </a:ext>
            </a:extLst>
          </p:cNvPr>
          <p:cNvCxnSpPr>
            <a:cxnSpLocks/>
          </p:cNvCxnSpPr>
          <p:nvPr/>
        </p:nvCxnSpPr>
        <p:spPr>
          <a:xfrm flipV="1">
            <a:off x="6024336" y="1650821"/>
            <a:ext cx="143330" cy="150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6443A0-BD94-65AE-E144-E7F829A02DC2}"/>
              </a:ext>
            </a:extLst>
          </p:cNvPr>
          <p:cNvCxnSpPr>
            <a:stCxn id="11" idx="3"/>
          </p:cNvCxnSpPr>
          <p:nvPr/>
        </p:nvCxnSpPr>
        <p:spPr>
          <a:xfrm flipV="1">
            <a:off x="5832084" y="3920708"/>
            <a:ext cx="438757" cy="172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1254CBE-3A3A-B73C-B29B-D0B9632D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66" y="2271666"/>
            <a:ext cx="5955585" cy="958358"/>
          </a:xfrm>
          <a:prstGeom prst="rect">
            <a:avLst/>
          </a:prstGeom>
        </p:spPr>
      </p:pic>
      <p:pic>
        <p:nvPicPr>
          <p:cNvPr id="12" name="Picture 11" descr="A picture containing text, font, white, algebra&#10;&#10;Description automatically generated">
            <a:extLst>
              <a:ext uri="{FF2B5EF4-FFF2-40B4-BE49-F238E27FC236}">
                <a16:creationId xmlns:a16="http://schemas.microsoft.com/office/drawing/2014/main" id="{5405E120-979E-B9A2-A55B-1800EB5C3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53" y="4184009"/>
            <a:ext cx="5839898" cy="186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4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 altLang="zh-CN"/>
              <a:t>Computer Science, DistriNet, Yi Yang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7</a:t>
            </a:fld>
            <a:endParaRPr lang="nl-NL"/>
          </a:p>
        </p:txBody>
      </p:sp>
      <p:pic>
        <p:nvPicPr>
          <p:cNvPr id="5" name="Content Placeholder 4" descr="A diagram of a system&#10;&#10;Description automatically generated">
            <a:extLst>
              <a:ext uri="{FF2B5EF4-FFF2-40B4-BE49-F238E27FC236}">
                <a16:creationId xmlns:a16="http://schemas.microsoft.com/office/drawing/2014/main" id="{E7216F79-CAB2-7041-C9AB-8F73115C6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392" y="1467293"/>
            <a:ext cx="4500671" cy="3827813"/>
          </a:xfr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SAT-Solving Integration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48E41-E9C6-DDF0-C0E0-E1C48EAD8F9E}"/>
              </a:ext>
            </a:extLst>
          </p:cNvPr>
          <p:cNvSpPr txBox="1"/>
          <p:nvPr/>
        </p:nvSpPr>
        <p:spPr>
          <a:xfrm>
            <a:off x="5613990" y="1359036"/>
            <a:ext cx="63476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SAT Encoding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BE" sz="2400" dirty="0"/>
              <a:t>Encode the inputs and outputs of the minimal model gen</a:t>
            </a:r>
            <a:r>
              <a:rPr lang="en-US" sz="2400" dirty="0"/>
              <a:t>e</a:t>
            </a:r>
            <a:r>
              <a:rPr lang="en-BE" sz="2400" dirty="0"/>
              <a:t>ration into a CNF formula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SAT Solver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BE" sz="2400" dirty="0"/>
              <a:t> PySAT: a</a:t>
            </a:r>
            <a:r>
              <a:rPr lang="en-US" sz="2400" dirty="0">
                <a:effectLst/>
              </a:rPr>
              <a:t> simple interface to numerous state-of-the-art SAT solvers. [1]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BE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17FD9-A6C1-DA89-465C-12D28D7F50C8}"/>
              </a:ext>
            </a:extLst>
          </p:cNvPr>
          <p:cNvSpPr txBox="1"/>
          <p:nvPr/>
        </p:nvSpPr>
        <p:spPr>
          <a:xfrm>
            <a:off x="744279" y="5610670"/>
            <a:ext cx="10409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MR9"/>
              </a:rPr>
              <a:t>[1] </a:t>
            </a:r>
            <a:r>
              <a:rPr lang="en-US" sz="1800" dirty="0" err="1">
                <a:effectLst/>
                <a:latin typeface="CMR9"/>
              </a:rPr>
              <a:t>Ignatiev</a:t>
            </a:r>
            <a:r>
              <a:rPr lang="en-US" sz="1800" dirty="0">
                <a:effectLst/>
                <a:latin typeface="CMR9"/>
              </a:rPr>
              <a:t>, A., </a:t>
            </a:r>
            <a:r>
              <a:rPr lang="en-US" sz="1800" dirty="0" err="1">
                <a:effectLst/>
                <a:latin typeface="CMR9"/>
              </a:rPr>
              <a:t>Morgado</a:t>
            </a:r>
            <a:r>
              <a:rPr lang="en-US" sz="1800" dirty="0">
                <a:effectLst/>
                <a:latin typeface="CMR9"/>
              </a:rPr>
              <a:t>, A., Marques-Silva, J.: </a:t>
            </a:r>
            <a:r>
              <a:rPr lang="en-US" sz="1800" dirty="0" err="1">
                <a:effectLst/>
                <a:latin typeface="CMR9"/>
              </a:rPr>
              <a:t>PySAT</a:t>
            </a:r>
            <a:r>
              <a:rPr lang="en-US" sz="1800" dirty="0">
                <a:effectLst/>
                <a:latin typeface="CMR9"/>
              </a:rPr>
              <a:t>: A Python toolkit for proto- typing with SAT oracles. In: SAT. pp. 428–437 (2018) 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611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7536F7-A010-6E4B-A73C-6EEFDE1B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7E7D2-3A36-F14C-BB7A-049BF5B6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D3784-8531-C243-9037-F187F70D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359036"/>
            <a:ext cx="11041200" cy="47609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de-DE" altLang="zh-CN"/>
          </a:p>
          <a:p>
            <a:pPr marL="457200" indent="-457200">
              <a:buFont typeface="+mj-lt"/>
              <a:buAutoNum type="arabicPeriod"/>
            </a:pP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D81EB2-C13A-BB40-BCAD-127D0E4C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01" y="0"/>
            <a:ext cx="11041200" cy="1152000"/>
          </a:xfrm>
        </p:spPr>
        <p:txBody>
          <a:bodyPr/>
          <a:lstStyle/>
          <a:p>
            <a:r>
              <a:rPr lang="en-US" altLang="zh-CN" dirty="0"/>
              <a:t>SAT-Encoding Algorithm</a:t>
            </a:r>
            <a:endParaRPr lang="en-BE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9C4ED51-E90E-B609-C324-0007FC26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859809"/>
            <a:ext cx="9306179" cy="52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7536F7-A010-6E4B-A73C-6EEFDE1B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Computer Science, DistriNet, Yi Yang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7E7D2-3A36-F14C-BB7A-049BF5B6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D3784-8531-C243-9037-F187F70D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359036"/>
            <a:ext cx="11041200" cy="476096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de-DE" altLang="zh-CN"/>
          </a:p>
          <a:p>
            <a:pPr marL="457200" indent="-457200">
              <a:buFont typeface="+mj-lt"/>
              <a:buAutoNum type="arabicPeriod"/>
            </a:pP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D81EB2-C13A-BB40-BCAD-127D0E4C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00" y="49003"/>
            <a:ext cx="11041200" cy="1152000"/>
          </a:xfrm>
        </p:spPr>
        <p:txBody>
          <a:bodyPr/>
          <a:lstStyle/>
          <a:p>
            <a:r>
              <a:rPr lang="en-US" altLang="zh-CN" dirty="0"/>
              <a:t>SAT-Encoding Algorithm</a:t>
            </a:r>
            <a:endParaRPr lang="en-BE" dirty="0"/>
          </a:p>
        </p:txBody>
      </p:sp>
      <p:pic>
        <p:nvPicPr>
          <p:cNvPr id="7" name="Picture 6" descr="A computer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6A07609C-89F1-D6E8-3F57-F5882826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00" y="1078173"/>
            <a:ext cx="8942928" cy="52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24898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1690</Words>
  <Application>Microsoft Macintosh PowerPoint</Application>
  <PresentationFormat>Widescreen</PresentationFormat>
  <Paragraphs>307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CMBX9</vt:lpstr>
      <vt:lpstr>CMR10</vt:lpstr>
      <vt:lpstr>CMR9</vt:lpstr>
      <vt:lpstr>CMTI10</vt:lpstr>
      <vt:lpstr>Arial</vt:lpstr>
      <vt:lpstr>Calibri</vt:lpstr>
      <vt:lpstr>Cambria Math</vt:lpstr>
      <vt:lpstr>Helvetica Neue</vt:lpstr>
      <vt:lpstr>KU Leuven</vt:lpstr>
      <vt:lpstr>KU Leuven Sedes</vt:lpstr>
      <vt:lpstr>Enhancing Confidence of the vGOAL Interpreter Using SAT Solving </vt:lpstr>
      <vt:lpstr>Motivating Example</vt:lpstr>
      <vt:lpstr>vGOAL</vt:lpstr>
      <vt:lpstr>Related Work</vt:lpstr>
      <vt:lpstr>Implementation Correctness of the vGOAL Interpreter</vt:lpstr>
      <vt:lpstr>Operational Semantics</vt:lpstr>
      <vt:lpstr>SAT-Solving Integration</vt:lpstr>
      <vt:lpstr>SAT-Encoding Algorithm</vt:lpstr>
      <vt:lpstr>SAT-Encoding Algorithm</vt:lpstr>
      <vt:lpstr>SAT-Encoding Algorithm</vt:lpstr>
      <vt:lpstr>SAT-Encoding Algorithm</vt:lpstr>
      <vt:lpstr>SAT-Encoding Algorithm</vt:lpstr>
      <vt:lpstr>SAT-Encoding Algorithm</vt:lpstr>
      <vt:lpstr>SAT-Encoding Algorithm</vt:lpstr>
      <vt:lpstr>SAT-Encoding Algorithm</vt:lpstr>
      <vt:lpstr>SAT-Encoding Algorithm</vt:lpstr>
      <vt:lpstr>Case Study</vt:lpstr>
      <vt:lpstr>Case Study</vt:lpstr>
      <vt:lpstr>Case Study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2024-05-15T13:41:56Z</dcterms:modified>
</cp:coreProperties>
</file>